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91" r:id="rId1"/>
    <p:sldMasterId id="2147484004" r:id="rId2"/>
    <p:sldMasterId id="2147484017" r:id="rId3"/>
    <p:sldMasterId id="2147484030" r:id="rId4"/>
    <p:sldMasterId id="2147484043" r:id="rId5"/>
  </p:sldMasterIdLst>
  <p:notesMasterIdLst>
    <p:notesMasterId r:id="rId18"/>
  </p:notesMasterIdLst>
  <p:handoutMasterIdLst>
    <p:handoutMasterId r:id="rId19"/>
  </p:handoutMasterIdLst>
  <p:sldIdLst>
    <p:sldId id="286" r:id="rId6"/>
    <p:sldId id="291" r:id="rId7"/>
    <p:sldId id="318" r:id="rId8"/>
    <p:sldId id="328" r:id="rId9"/>
    <p:sldId id="326" r:id="rId10"/>
    <p:sldId id="327" r:id="rId11"/>
    <p:sldId id="329" r:id="rId12"/>
    <p:sldId id="316" r:id="rId13"/>
    <p:sldId id="319" r:id="rId14"/>
    <p:sldId id="324" r:id="rId15"/>
    <p:sldId id="323" r:id="rId16"/>
    <p:sldId id="321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ＭＳ Ｐゴシック" pitchFamily="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ＭＳ Ｐゴシック" pitchFamily="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5828"/>
    <a:srgbClr val="00AB95"/>
    <a:srgbClr val="FCAF17"/>
    <a:srgbClr val="F47920"/>
    <a:srgbClr val="DD5928"/>
    <a:srgbClr val="A92B31"/>
    <a:srgbClr val="F15922"/>
    <a:srgbClr val="5C2E91"/>
    <a:srgbClr val="C6168D"/>
    <a:srgbClr val="006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/>
    <p:restoredTop sz="94640"/>
  </p:normalViewPr>
  <p:slideViewPr>
    <p:cSldViewPr snapToGrid="0">
      <p:cViewPr varScale="1">
        <p:scale>
          <a:sx n="88" d="100"/>
          <a:sy n="88" d="100"/>
        </p:scale>
        <p:origin x="146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8E22F-F15F-4311-BDBC-0856AF05BD6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DFBAB-52BF-40C4-9087-706D7379F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37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9CFF4077-2A58-4CC3-851F-EAE4974DB2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392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068388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30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3E0284-A0EC-4961-AADC-B61F086E23E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156210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5AC42E-0062-41C2-861A-3FAC8FBEF06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09310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6B34D8-311C-4BE6-9EF6-D33661D0B59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4153145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2E8749-5F65-490C-97A5-A31244EB077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183062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1068388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476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8388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0751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8388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537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66725"/>
            <a:ext cx="13731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335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14334-45B8-4EB8-9E36-0B0EA195180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346991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06780C-437C-46D8-9681-86A2A06A657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59945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D8F5B-F77D-486B-B757-944DCC38F51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905928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964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66725"/>
            <a:ext cx="13763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253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5C44B-D3F8-4B5C-8874-2D80A6AB4E7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362294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7F0D16-8F4D-44D4-8E83-883DA9F417A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49359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394C28-E393-4644-BD4C-05DCF4AAF1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36786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7FEDE2-A079-4F90-A69D-2E5D5BA7C7C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338123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A17867-F8D2-483E-B0A2-D4DD05E8FBA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690772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62D97-2417-4D58-A8C4-F064A3F4725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956548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82506C-3653-4F42-A7FA-803288B9AF8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115881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B7932E-7A0F-4B13-863E-8BC81D5E41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999335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485501-4C31-4383-8FCB-7C28646F879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2853701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66725"/>
            <a:ext cx="13731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23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66725"/>
            <a:ext cx="13731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9881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466725"/>
            <a:ext cx="1373188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2387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32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7EC8D4-F1E4-4781-A0C6-676632AC0F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791062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655475-4A8E-4A82-8A8C-8320D4F614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17638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94291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66725"/>
            <a:ext cx="13763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633230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04033B-77CD-4CD4-A145-B1BF0418AF5C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8249462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B14A8-0FE1-40A4-9515-32F0AC56FB5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93390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211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75C3D-4845-43E4-95D7-9E91DAD2BEB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496545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55ABB2-80C5-4BD7-B537-649C9B0761B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623285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5B8B7E-71D7-4EDB-910D-7454ED0DEF6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6964625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293A0C-DA34-4B0A-A143-0146A876E4B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40992865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4A679-E8E2-40C7-9168-E54B00A102C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950142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EC1E8B-F48A-4F0B-9E0E-0F2791E157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6530116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75561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4337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3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9358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66725"/>
            <a:ext cx="13763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78603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A0E130-B761-43A5-B5D1-D73D0AB43FA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1881989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2615F32-13AA-4676-BEBE-E17C04DF093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3965665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43393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66725"/>
            <a:ext cx="13763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74209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B2045-60A5-4BE3-B077-128EC8ACE87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3084806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718FE-C192-4481-BCFB-30EDB721648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1408222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A86A8-B63E-4BAE-9F3C-DC8ECB7F572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7463449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FEA674-702A-4562-9410-EC53FD17C27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7747458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72FF46-14D1-421B-8386-98ED3E2221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5124982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9DC0C3-34D0-484A-8A4B-A1D0521ED79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44060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B5708-BC13-4474-BF6A-E8530C94FEB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1093345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3459F3-D3C8-4F27-8B8F-0C518928DD2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0705415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7B916E-FCFA-421A-AB54-823781DADB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7428073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4341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99313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4888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all_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80634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E2A19E-23EF-40C5-9A72-8F3CB68915D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8506425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 or Agend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" y="320040"/>
            <a:ext cx="8366760" cy="841248"/>
          </a:xfrm>
        </p:spPr>
        <p:txBody>
          <a:bodyPr/>
          <a:lstStyle>
            <a:lvl1pPr algn="l">
              <a:defRPr sz="26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54013" y="1739900"/>
            <a:ext cx="8339137" cy="4375150"/>
          </a:xfrm>
        </p:spPr>
        <p:txBody>
          <a:bodyPr/>
          <a:lstStyle>
            <a:lvl1pPr marL="457200" indent="-457200">
              <a:spcBef>
                <a:spcPts val="528"/>
              </a:spcBef>
              <a:buFont typeface="+mj-lt"/>
              <a:buAutoNum type="arabicPeriod"/>
              <a:defRPr sz="2200" b="1" cap="all" baseline="0">
                <a:solidFill>
                  <a:schemeClr val="bg1"/>
                </a:solidFill>
              </a:defRPr>
            </a:lvl1pPr>
            <a:lvl2pPr marL="740664" indent="-283464">
              <a:spcBef>
                <a:spcPts val="528"/>
              </a:spcBef>
              <a:buSzPct val="100000"/>
              <a:buFont typeface="Verdana" pitchFamily="34" charset="0"/>
              <a:buChar char="–"/>
              <a:defRPr sz="2200" baseline="0">
                <a:solidFill>
                  <a:schemeClr val="bg1"/>
                </a:solidFill>
              </a:defRPr>
            </a:lvl2pPr>
            <a:lvl3pPr marL="1143000">
              <a:spcBef>
                <a:spcPts val="528"/>
              </a:spcBef>
              <a:buFont typeface="Arial" pitchFamily="34" charset="0"/>
              <a:buChar char="•"/>
              <a:defRPr sz="2200" baseline="0">
                <a:solidFill>
                  <a:schemeClr val="bg1"/>
                </a:solidFill>
              </a:defRPr>
            </a:lvl3pPr>
            <a:lvl4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4pPr>
            <a:lvl5pPr>
              <a:spcBef>
                <a:spcPts val="528"/>
              </a:spcBef>
              <a:defRPr sz="22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B43227-0AEA-4A50-88CB-861995AFA59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6002849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374904"/>
            <a:ext cx="8732520" cy="1636776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2874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with Nam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466725"/>
            <a:ext cx="1376362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608" y="2756154"/>
            <a:ext cx="8732520" cy="949071"/>
          </a:xfrm>
        </p:spPr>
        <p:txBody>
          <a:bodyPr/>
          <a:lstStyle>
            <a:lvl1pPr algn="l">
              <a:lnSpc>
                <a:spcPct val="80000"/>
              </a:lnSpc>
              <a:defRPr sz="64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6225" y="4467225"/>
            <a:ext cx="7048500" cy="1924050"/>
          </a:xfrm>
        </p:spPr>
        <p:txBody>
          <a:bodyPr/>
          <a:lstStyle>
            <a:lvl1pPr>
              <a:spcBef>
                <a:spcPts val="200"/>
              </a:spcBef>
              <a:defRPr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234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2C9EF-2C87-41A8-8C95-23D984E2B60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08015695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4013" y="1739900"/>
            <a:ext cx="4092575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8988" y="1739900"/>
            <a:ext cx="4094162" cy="4375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575E39-8913-4C46-B7E5-3E41C4F7909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8237328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C6FD48-7B73-4F67-B9A8-0BA948D9DF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424439514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90B819-FF4E-4F3E-ACC3-237E1C11B2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42011096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E5B895-E116-456C-999A-2ED7EDA451B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25056149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11EDB1-4578-4A74-9008-5268DEA1B5A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9864410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963EA1-A36D-4555-AABD-BB71501B60C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20582672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E6A9B-A533-4458-8C85-A8684F63451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7819182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28613"/>
            <a:ext cx="2092325" cy="5786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328613"/>
            <a:ext cx="6129337" cy="5786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4EEC77-5D87-4452-820A-182E9F696D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343411461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You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11796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Healt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153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FE4CF7-A9A1-4938-8926-6097368F0B4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6634559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F_So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466725"/>
            <a:ext cx="1374775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1069975"/>
            <a:ext cx="16922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275" y="2252663"/>
            <a:ext cx="8697913" cy="1638300"/>
          </a:xfrm>
        </p:spPr>
        <p:txBody>
          <a:bodyPr/>
          <a:lstStyle>
            <a:lvl1pPr>
              <a:lnSpc>
                <a:spcPct val="80000"/>
              </a:lnSpc>
              <a:defRPr sz="64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8138" y="3875088"/>
            <a:ext cx="4572000" cy="468312"/>
          </a:xfrm>
        </p:spPr>
        <p:txBody>
          <a:bodyPr/>
          <a:lstStyle>
            <a:lvl1pPr>
              <a:spcBef>
                <a:spcPts val="0"/>
              </a:spcBef>
              <a:defRPr sz="1200" cap="all" baseline="0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356616" y="4325112"/>
            <a:ext cx="1901825" cy="552450"/>
          </a:xfrm>
        </p:spPr>
        <p:txBody>
          <a:bodyPr/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7293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D69F7-D2EC-40BC-B504-A8FA3666D43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  <p:extLst>
      <p:ext uri="{BB962C8B-B14F-4D97-AF65-F5344CB8AC3E}">
        <p14:creationId xmlns:p14="http://schemas.microsoft.com/office/powerpoint/2010/main" val="73156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</a:defRPr>
            </a:lvl1pPr>
          </a:lstStyle>
          <a:p>
            <a:fld id="{7956E9A2-80D1-4028-8BB1-6FBAD9E6A42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6" r:id="rId1"/>
    <p:sldLayoutId id="2147484431" r:id="rId2"/>
    <p:sldLayoutId id="2147484477" r:id="rId3"/>
    <p:sldLayoutId id="2147484478" r:id="rId4"/>
    <p:sldLayoutId id="2147484479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  <p:sldLayoutId id="2147484439" r:id="rId13"/>
    <p:sldLayoutId id="2147484480" r:id="rId14"/>
    <p:sldLayoutId id="2147484481" r:id="rId15"/>
    <p:sldLayoutId id="2147484482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 cap="all">
          <a:solidFill>
            <a:schemeClr val="accent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223838" indent="-222250" algn="l" rtl="0" eaLnBrk="1" fontAlgn="base" hangingPunct="1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ＭＳ Ｐゴシック" charset="0"/>
        </a:defRPr>
      </a:lvl2pPr>
      <a:lvl3pPr marL="693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0"/>
        </a:defRPr>
      </a:lvl3pPr>
      <a:lvl4pPr marL="1120775" indent="-228600" algn="l" rtl="0" eaLnBrk="1" fontAlgn="base" hangingPunct="1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16081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0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</a:defRPr>
            </a:lvl1pPr>
          </a:lstStyle>
          <a:p>
            <a:fld id="{D74A438E-499E-4E19-917C-55DCA6500D3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18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40" r:id="rId2"/>
    <p:sldLayoutId id="2147484484" r:id="rId3"/>
    <p:sldLayoutId id="2147484485" r:id="rId4"/>
    <p:sldLayoutId id="2147484486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87" r:id="rId14"/>
    <p:sldLayoutId id="2147484488" r:id="rId15"/>
    <p:sldLayoutId id="2147484489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cap="all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0" fontAlgn="base" hangingPunct="0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0" fontAlgn="base" hangingPunct="0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</a:defRPr>
            </a:lvl1pPr>
          </a:lstStyle>
          <a:p>
            <a:fld id="{CA7791F3-4A95-4974-86E4-779DF0F838D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0" r:id="rId1"/>
    <p:sldLayoutId id="2147484449" r:id="rId2"/>
    <p:sldLayoutId id="2147484491" r:id="rId3"/>
    <p:sldLayoutId id="2147484492" r:id="rId4"/>
    <p:sldLayoutId id="2147484493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94" r:id="rId14"/>
    <p:sldLayoutId id="2147484495" r:id="rId15"/>
    <p:sldLayoutId id="2147484496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cap="all">
          <a:solidFill>
            <a:srgbClr val="92278F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2278F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2278F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2278F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92278F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ＭＳ Ｐゴシック" charset="0"/>
          <a:cs typeface="+mn-cs"/>
        </a:defRPr>
      </a:lvl1pPr>
      <a:lvl2pPr marL="223838" indent="-222250" algn="l" rtl="0" eaLnBrk="0" fontAlgn="base" hangingPunct="0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ＭＳ Ｐゴシック" charset="0"/>
        </a:defRPr>
      </a:lvl2pPr>
      <a:lvl3pPr marL="6937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0"/>
        </a:defRPr>
      </a:lvl3pPr>
      <a:lvl4pPr marL="1120775" indent="-228600" algn="l" rtl="0" eaLnBrk="0" fontAlgn="base" hangingPunct="0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ＭＳ Ｐゴシック" charset="0"/>
        </a:defRPr>
      </a:lvl4pPr>
      <a:lvl5pPr marL="16081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0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</a:defRPr>
            </a:lvl1pPr>
          </a:lstStyle>
          <a:p>
            <a:fld id="{8563424E-F61B-4FB4-96C0-45B3A738529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1847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7" r:id="rId1"/>
    <p:sldLayoutId id="2147484458" r:id="rId2"/>
    <p:sldLayoutId id="2147484498" r:id="rId3"/>
    <p:sldLayoutId id="2147484499" r:id="rId4"/>
    <p:sldLayoutId id="2147484500" r:id="rId5"/>
    <p:sldLayoutId id="2147484459" r:id="rId6"/>
    <p:sldLayoutId id="2147484460" r:id="rId7"/>
    <p:sldLayoutId id="2147484461" r:id="rId8"/>
    <p:sldLayoutId id="2147484462" r:id="rId9"/>
    <p:sldLayoutId id="2147484463" r:id="rId10"/>
    <p:sldLayoutId id="2147484464" r:id="rId11"/>
    <p:sldLayoutId id="2147484465" r:id="rId12"/>
    <p:sldLayoutId id="2147484466" r:id="rId13"/>
    <p:sldLayoutId id="2147484501" r:id="rId14"/>
    <p:sldLayoutId id="2147484502" r:id="rId15"/>
    <p:sldLayoutId id="2147484503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cap="all">
          <a:solidFill>
            <a:srgbClr val="0089D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089D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0" fontAlgn="base" hangingPunct="0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0" fontAlgn="base" hangingPunct="0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328613" y="328613"/>
            <a:ext cx="837406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354013" y="1739900"/>
            <a:ext cx="833913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50838" y="6356350"/>
            <a:ext cx="409575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</a:defRPr>
            </a:lvl1pPr>
          </a:lstStyle>
          <a:p>
            <a:fld id="{6AC2D451-8E56-441D-9189-8F1F44584B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68325" y="63563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2"/>
                </a:solidFill>
              </a:defRPr>
            </a:lvl1pPr>
          </a:lstStyle>
          <a:p>
            <a:r>
              <a:rPr lang="en-US" altLang="en-US"/>
              <a:t>| PRESENTATION TITLE HERE | ©2011 YMCA of the USA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4" r:id="rId1"/>
    <p:sldLayoutId id="2147484467" r:id="rId2"/>
    <p:sldLayoutId id="2147484505" r:id="rId3"/>
    <p:sldLayoutId id="2147484506" r:id="rId4"/>
    <p:sldLayoutId id="214748450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  <p:sldLayoutId id="2147484474" r:id="rId12"/>
    <p:sldLayoutId id="2147484475" r:id="rId13"/>
    <p:sldLayoutId id="2147484508" r:id="rId14"/>
    <p:sldLayoutId id="2147484509" r:id="rId15"/>
    <p:sldLayoutId id="2147484510" r:id="rId16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cap="all">
          <a:solidFill>
            <a:srgbClr val="01A49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A490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folHlink"/>
          </a:solidFill>
          <a:latin typeface="Verdana" pitchFamily="64" charset="0"/>
          <a:ea typeface="ＭＳ Ｐゴシック" pitchFamily="64" charset="-128"/>
          <a:cs typeface="ＭＳ Ｐゴシック" pitchFamily="6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223838" indent="-222250" algn="l" rtl="0" eaLnBrk="0" fontAlgn="base" hangingPunct="0">
        <a:spcBef>
          <a:spcPct val="100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2pPr>
      <a:lvl3pPr marL="6937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3pPr>
      <a:lvl4pPr marL="1120775" indent="-228600" algn="l" rtl="0" eaLnBrk="0" fontAlgn="base" hangingPunct="0">
        <a:spcBef>
          <a:spcPct val="25000"/>
        </a:spcBef>
        <a:spcAft>
          <a:spcPct val="0"/>
        </a:spcAft>
        <a:buSzPct val="80000"/>
        <a:buChar char="•"/>
        <a:defRPr>
          <a:solidFill>
            <a:schemeClr val="tx2"/>
          </a:solidFill>
          <a:latin typeface="+mn-lt"/>
          <a:ea typeface="+mn-ea"/>
        </a:defRPr>
      </a:lvl4pPr>
      <a:lvl5pPr marL="1608138" indent="-228600" algn="l" rtl="0" eaLnBrk="0" fontAlgn="base" hangingPunct="0">
        <a:spcBef>
          <a:spcPct val="25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+mn-ea"/>
        </a:defRPr>
      </a:lvl5pPr>
      <a:lvl6pPr marL="20653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6pPr>
      <a:lvl7pPr marL="25225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7pPr>
      <a:lvl8pPr marL="29797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8pPr>
      <a:lvl9pPr marL="3436938" indent="-228600" algn="l" rtl="0" eaLnBrk="1" fontAlgn="base" hangingPunct="1">
        <a:spcBef>
          <a:spcPct val="25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YMCAFirstCoastGame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tburrows@fcymca.org" TargetMode="External"/><Relationship Id="rId2" Type="http://schemas.openxmlformats.org/officeDocument/2006/relationships/hyperlink" Target="mailto:dtroeger@fcymca.or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tburrows@fcymca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9"/>
          <p:cNvSpPr>
            <a:spLocks noGrp="1"/>
          </p:cNvSpPr>
          <p:nvPr>
            <p:ph type="ctrTitle"/>
          </p:nvPr>
        </p:nvSpPr>
        <p:spPr>
          <a:xfrm>
            <a:off x="307801" y="2215083"/>
            <a:ext cx="8697913" cy="2532279"/>
          </a:xfrm>
        </p:spPr>
        <p:txBody>
          <a:bodyPr/>
          <a:lstStyle/>
          <a:p>
            <a:pPr eaLnBrk="1" hangingPunct="1"/>
            <a:r>
              <a:rPr lang="en-US" altLang="en-US" sz="8000" cap="none" dirty="0">
                <a:ea typeface="ＭＳ Ｐゴシック" pitchFamily="6" charset="-128"/>
              </a:rPr>
              <a:t>FIRST COAST</a:t>
            </a:r>
            <a:br>
              <a:rPr lang="en-US" altLang="en-US" sz="8000" cap="none" dirty="0">
                <a:ea typeface="ＭＳ Ｐゴシック" pitchFamily="6" charset="-128"/>
              </a:rPr>
            </a:br>
            <a:r>
              <a:rPr lang="en-US" altLang="en-US" sz="8000" cap="none" dirty="0">
                <a:solidFill>
                  <a:srgbClr val="DD5928"/>
                </a:solidFill>
                <a:ea typeface="ＭＳ Ｐゴシック" pitchFamily="6" charset="-128"/>
              </a:rPr>
              <a:t>GAMES</a:t>
            </a:r>
            <a:r>
              <a:rPr lang="en-US" altLang="en-US" sz="5400" cap="none" dirty="0">
                <a:ea typeface="ＭＳ Ｐゴシック" pitchFamily="6" charset="-128"/>
              </a:rPr>
              <a:t/>
            </a:r>
            <a:br>
              <a:rPr lang="en-US" altLang="en-US" sz="5400" cap="none" dirty="0">
                <a:ea typeface="ＭＳ Ｐゴシック" pitchFamily="6" charset="-128"/>
              </a:rPr>
            </a:br>
            <a:r>
              <a:rPr lang="en-US" altLang="en-US" sz="3600" cap="none" dirty="0" smtClean="0">
                <a:solidFill>
                  <a:srgbClr val="00AB95"/>
                </a:solidFill>
                <a:ea typeface="ＭＳ Ｐゴシック" pitchFamily="6" charset="-128"/>
              </a:rPr>
              <a:t>2024 </a:t>
            </a:r>
            <a:r>
              <a:rPr lang="en-US" altLang="en-US" sz="3600" cap="none" dirty="0">
                <a:solidFill>
                  <a:srgbClr val="00AB95"/>
                </a:solidFill>
                <a:ea typeface="ＭＳ Ｐゴシック" pitchFamily="6" charset="-128"/>
              </a:rPr>
              <a:t>Healthy Living Challenge</a:t>
            </a:r>
            <a:r>
              <a:rPr lang="en-US" altLang="en-US" cap="none" dirty="0">
                <a:ea typeface="ＭＳ Ｐゴシック" pitchFamily="6" charset="-128"/>
              </a:rPr>
              <a:t/>
            </a:r>
            <a:br>
              <a:rPr lang="en-US" altLang="en-US" cap="none" dirty="0">
                <a:ea typeface="ＭＳ Ｐゴシック" pitchFamily="6" charset="-128"/>
              </a:rPr>
            </a:br>
            <a:endParaRPr lang="en-US" altLang="en-US" cap="none" dirty="0">
              <a:ea typeface="ＭＳ Ｐゴシック" pitchFamily="6" charset="-128"/>
            </a:endParaRPr>
          </a:p>
        </p:txBody>
      </p:sp>
      <p:sp>
        <p:nvSpPr>
          <p:cNvPr id="3" name="Title 19">
            <a:extLst>
              <a:ext uri="{FF2B5EF4-FFF2-40B4-BE49-F238E27FC236}">
                <a16:creationId xmlns:a16="http://schemas.microsoft.com/office/drawing/2014/main" id="{DFCECC2E-F82A-654F-835A-5F2F916572E0}"/>
              </a:ext>
            </a:extLst>
          </p:cNvPr>
          <p:cNvSpPr txBox="1">
            <a:spLocks/>
          </p:cNvSpPr>
          <p:nvPr/>
        </p:nvSpPr>
        <p:spPr bwMode="black">
          <a:xfrm>
            <a:off x="307802" y="5711868"/>
            <a:ext cx="8510522" cy="563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6400" b="1" cap="all" baseline="0">
                <a:solidFill>
                  <a:schemeClr val="accent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accent1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folHlink"/>
                </a:solidFill>
                <a:latin typeface="Verdana" pitchFamily="64" charset="0"/>
                <a:ea typeface="ＭＳ Ｐゴシック" pitchFamily="64" charset="-128"/>
                <a:cs typeface="ＭＳ Ｐゴシック" pitchFamily="6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1400" kern="0" cap="none" dirty="0">
                <a:ea typeface="ＭＳ Ｐゴシック" pitchFamily="6" charset="-128"/>
              </a:rPr>
              <a:t>STRENGTHENING THE FOUNDATIONS OF COMMUNITY</a:t>
            </a:r>
          </a:p>
          <a:p>
            <a:pPr>
              <a:lnSpc>
                <a:spcPct val="100000"/>
              </a:lnSpc>
            </a:pPr>
            <a:r>
              <a:rPr lang="en-US" altLang="en-US" sz="1400" b="0" kern="0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6" charset="-128"/>
              </a:rPr>
              <a:t>YMCA OF FLORIDA’S FIRST COAST  |  </a:t>
            </a:r>
            <a:r>
              <a:rPr lang="en-US" altLang="en-US" sz="1400" b="0" kern="0" cap="none" dirty="0" err="1">
                <a:solidFill>
                  <a:schemeClr val="tx1">
                    <a:lumMod val="65000"/>
                    <a:lumOff val="35000"/>
                  </a:schemeClr>
                </a:solidFill>
                <a:ea typeface="ＭＳ Ｐゴシック" pitchFamily="6" charset="-128"/>
              </a:rPr>
              <a:t>FCYMCA.org</a:t>
            </a:r>
            <a:endParaRPr lang="en-US" altLang="en-US" sz="1400" b="0" kern="0" cap="none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6" charset="-128"/>
            </a:endParaRPr>
          </a:p>
          <a:p>
            <a:pPr>
              <a:lnSpc>
                <a:spcPct val="100000"/>
              </a:lnSpc>
            </a:pPr>
            <a:endParaRPr lang="en-US" altLang="en-US" sz="1400" kern="0" cap="none" dirty="0">
              <a:ea typeface="ＭＳ Ｐゴシック" pitchFamily="6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22D865-7F5C-BD46-8E4E-88C2F8977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0360" y="-757567"/>
            <a:ext cx="9254360" cy="76155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AC57DB7-8A4F-DB40-90FE-FAE347BC31D0}"/>
              </a:ext>
            </a:extLst>
          </p:cNvPr>
          <p:cNvSpPr/>
          <p:nvPr/>
        </p:nvSpPr>
        <p:spPr bwMode="auto">
          <a:xfrm>
            <a:off x="-409903" y="4824251"/>
            <a:ext cx="9948041" cy="107205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64" charset="0"/>
              <a:ea typeface="ＭＳ Ｐゴシック" pitchFamily="64" charset="-128"/>
              <a:cs typeface="ＭＳ Ｐゴシック" pitchFamily="6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046" y="4871550"/>
            <a:ext cx="7453258" cy="1072052"/>
          </a:xfrm>
          <a:effectLst/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sz="3600" dirty="0">
                <a:solidFill>
                  <a:schemeClr val="bg1"/>
                </a:solidFill>
              </a:rPr>
              <a:t>First Coast Games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Facebook Page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8F5B-F77D-486B-B757-944DCC38F51E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C5D156-5C49-044F-B5B8-7EDC0796E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647" y="4414344"/>
            <a:ext cx="1838231" cy="187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422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Coast Games </a:t>
            </a:r>
            <a:r>
              <a:rPr lang="en-US" dirty="0" err="1"/>
              <a:t>FaceBook</a:t>
            </a:r>
            <a:r>
              <a:rPr lang="en-US" dirty="0"/>
              <a:t> Page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54013" y="1150886"/>
            <a:ext cx="8339137" cy="5137588"/>
          </a:xfrm>
        </p:spPr>
        <p:txBody>
          <a:bodyPr/>
          <a:lstStyle/>
          <a:p>
            <a:pPr marL="0" indent="0"/>
            <a:r>
              <a:rPr lang="en-US" b="1" dirty="0"/>
              <a:t>YMCA's FIRST COAST GAMES Facebook page: </a:t>
            </a:r>
            <a:r>
              <a:rPr lang="en-US" dirty="0">
                <a:hlinkClick r:id="rId2"/>
              </a:rPr>
              <a:t>https://www.facebook.com/groups/YMCAFirstCoastGames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Great way to connect companies to share achievements, photos and stories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 also invite you to reach out to other teams to set up practice and/or scrimmage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Please remember this is an open group, so we ask you to help us honor our YMCA values and keep the "smack talk" friendly!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Feel free to invite other FCG friends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When posting, please use: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#</a:t>
            </a:r>
            <a:r>
              <a:rPr lang="en-US" b="1" dirty="0" err="1"/>
              <a:t>FirstCoastGames</a:t>
            </a:r>
            <a:r>
              <a:rPr lang="en-US" b="1" dirty="0"/>
              <a:t>, </a:t>
            </a:r>
            <a:r>
              <a:rPr lang="en-US" dirty="0"/>
              <a:t>tag</a:t>
            </a:r>
            <a:r>
              <a:rPr lang="en-US" b="1" dirty="0"/>
              <a:t> @</a:t>
            </a:r>
            <a:r>
              <a:rPr lang="en-US" b="1" dirty="0" err="1"/>
              <a:t>FirstCoastYMCA</a:t>
            </a:r>
            <a:r>
              <a:rPr lang="en-US" b="1" dirty="0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B5708-BC13-4474-BF6A-E8530C94FEBF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614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8352" y="1668683"/>
            <a:ext cx="7327297" cy="351817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cap="none" dirty="0">
                <a:ea typeface="+mj-ea"/>
              </a:rPr>
              <a:t>On behalf of the First Coast Games Team, we hope you look forward to the Healthy Living Challenge!</a:t>
            </a:r>
            <a:br>
              <a:rPr lang="en-US" sz="2800" cap="none" dirty="0">
                <a:ea typeface="+mj-ea"/>
              </a:rPr>
            </a:br>
            <a:r>
              <a:rPr lang="en-US" sz="2800" cap="none" dirty="0">
                <a:ea typeface="+mj-ea"/>
              </a:rPr>
              <a:t/>
            </a:r>
            <a:br>
              <a:rPr lang="en-US" sz="2800" cap="none" dirty="0">
                <a:ea typeface="+mj-ea"/>
              </a:rPr>
            </a:br>
            <a:r>
              <a:rPr lang="en-US" sz="2800" cap="none" dirty="0">
                <a:solidFill>
                  <a:srgbClr val="00AB95"/>
                </a:solidFill>
                <a:ea typeface="+mj-ea"/>
              </a:rPr>
              <a:t>Questions</a:t>
            </a:r>
            <a:r>
              <a:rPr lang="en-US" sz="2800" cap="none" dirty="0" smtClean="0">
                <a:solidFill>
                  <a:srgbClr val="00AB95"/>
                </a:solidFill>
                <a:ea typeface="+mj-ea"/>
              </a:rPr>
              <a:t>?</a:t>
            </a:r>
            <a:br>
              <a:rPr lang="en-US" sz="2800" cap="none" dirty="0" smtClean="0">
                <a:solidFill>
                  <a:srgbClr val="00AB95"/>
                </a:solidFill>
                <a:ea typeface="+mj-ea"/>
              </a:rPr>
            </a:br>
            <a:r>
              <a:rPr lang="en-US" sz="2800" cap="none" dirty="0">
                <a:ea typeface="+mj-ea"/>
              </a:rPr>
              <a:t/>
            </a:r>
            <a:br>
              <a:rPr lang="en-US" sz="2800" cap="none" dirty="0">
                <a:ea typeface="+mj-ea"/>
              </a:rPr>
            </a:br>
            <a:r>
              <a:rPr lang="en-US" sz="2000" b="0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Contact Dana </a:t>
            </a:r>
            <a:r>
              <a:rPr lang="en-US" sz="2000" b="0" cap="none" dirty="0" err="1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Troeger</a:t>
            </a:r>
            <a:r>
              <a:rPr lang="en-US" sz="2000" b="0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 at </a:t>
            </a:r>
            <a:r>
              <a:rPr lang="en-US" sz="2000" b="0" cap="none" dirty="0">
                <a:ea typeface="+mj-ea"/>
                <a:hlinkClick r:id="rId2"/>
              </a:rPr>
              <a:t>dtroeger@fcymca.org</a:t>
            </a:r>
            <a:r>
              <a:rPr lang="en-US" sz="2000" b="0" cap="none" dirty="0">
                <a:ea typeface="+mj-ea"/>
              </a:rPr>
              <a:t/>
            </a:r>
            <a:br>
              <a:rPr lang="en-US" sz="2000" b="0" cap="none" dirty="0">
                <a:ea typeface="+mj-ea"/>
              </a:rPr>
            </a:br>
            <a:r>
              <a:rPr lang="en-US" sz="2000" b="0" cap="none" dirty="0">
                <a:solidFill>
                  <a:schemeClr val="tx1">
                    <a:lumMod val="65000"/>
                    <a:lumOff val="35000"/>
                  </a:schemeClr>
                </a:solidFill>
                <a:ea typeface="+mj-ea"/>
              </a:rPr>
              <a:t>or Tim Burrows at </a:t>
            </a:r>
            <a:r>
              <a:rPr lang="en-US" sz="2000" b="0" cap="none" dirty="0">
                <a:ea typeface="+mj-ea"/>
                <a:hlinkClick r:id="rId3"/>
              </a:rPr>
              <a:t>tburrows@fcymca.org</a:t>
            </a:r>
            <a:r>
              <a:rPr lang="en-US" sz="2800" cap="none" dirty="0">
                <a:ea typeface="+mj-ea"/>
              </a:rPr>
              <a:t/>
            </a:r>
            <a:br>
              <a:rPr lang="en-US" sz="2800" cap="none" dirty="0">
                <a:ea typeface="+mj-ea"/>
              </a:rPr>
            </a:br>
            <a:endParaRPr lang="en-US" cap="none" dirty="0">
              <a:ea typeface="+mj-ea"/>
            </a:endParaRPr>
          </a:p>
        </p:txBody>
      </p:sp>
      <p:sp>
        <p:nvSpPr>
          <p:cNvPr id="931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9pPr>
          </a:lstStyle>
          <a:p>
            <a:fld id="{7C1FF4BD-4A1A-443B-A4D7-781C2766AB3B}" type="slidenum">
              <a:rPr lang="en-US" altLang="en-US" sz="800">
                <a:solidFill>
                  <a:schemeClr val="tx2"/>
                </a:solidFill>
              </a:rPr>
              <a:pPr/>
              <a:t>12</a:t>
            </a:fld>
            <a:endParaRPr lang="en-US" altLang="en-US" sz="8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328613"/>
            <a:ext cx="7525206" cy="56073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overview</a:t>
            </a:r>
          </a:p>
        </p:txBody>
      </p:sp>
      <p:sp>
        <p:nvSpPr>
          <p:cNvPr id="89091" name="Content Placeholder 2"/>
          <p:cNvSpPr>
            <a:spLocks noGrp="1"/>
          </p:cNvSpPr>
          <p:nvPr>
            <p:ph idx="1"/>
          </p:nvPr>
        </p:nvSpPr>
        <p:spPr>
          <a:xfrm>
            <a:off x="467519" y="951978"/>
            <a:ext cx="7962498" cy="5621860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b="1" dirty="0" smtClean="0"/>
              <a:t>2024 </a:t>
            </a:r>
            <a:r>
              <a:rPr lang="en-US" sz="1450" b="1" dirty="0"/>
              <a:t>Healthy Living Challenge (HLC) will have a designated Team Captain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5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b="1" dirty="0"/>
              <a:t>HLC Roster will be limited to 10 </a:t>
            </a:r>
            <a:r>
              <a:rPr lang="en-US" sz="1450" b="1" dirty="0" smtClean="0"/>
              <a:t>participants/company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450" b="1" dirty="0"/>
              <a:t> </a:t>
            </a:r>
            <a:r>
              <a:rPr lang="en-US" sz="1450" b="1" dirty="0" smtClean="0"/>
              <a:t>    (and up to 5 alternates) *15 total</a:t>
            </a:r>
            <a:endParaRPr lang="en-US" sz="145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450" dirty="0"/>
              <a:t>   *Rosters due to Tim Burrows @ </a:t>
            </a:r>
            <a:r>
              <a:rPr lang="en-US" sz="1450" dirty="0">
                <a:hlinkClick r:id="rId2"/>
              </a:rPr>
              <a:t>tburrows@fcymca.org</a:t>
            </a:r>
            <a:r>
              <a:rPr lang="en-US" sz="1450" dirty="0"/>
              <a:t> by Monday, </a:t>
            </a:r>
            <a:r>
              <a:rPr lang="en-US" sz="1450" dirty="0" smtClean="0"/>
              <a:t>March 18</a:t>
            </a:r>
            <a:r>
              <a:rPr lang="en-US" sz="1450" baseline="30000" dirty="0" smtClean="0"/>
              <a:t>th</a:t>
            </a:r>
            <a:r>
              <a:rPr lang="en-US" sz="1450" dirty="0" smtClean="0"/>
              <a:t> </a:t>
            </a:r>
            <a:endParaRPr lang="en-US" sz="145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5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b="1" dirty="0"/>
              <a:t>HLC will be </a:t>
            </a:r>
            <a:r>
              <a:rPr lang="en-US" sz="1450" b="1" dirty="0" smtClean="0"/>
              <a:t>6-weeks </a:t>
            </a:r>
            <a:r>
              <a:rPr lang="en-US" sz="1450" b="1" dirty="0"/>
              <a:t>in duration: </a:t>
            </a:r>
            <a:r>
              <a:rPr lang="en-US" sz="1450" b="1" dirty="0" smtClean="0"/>
              <a:t>Monday, April 1 – Sunday, May 12</a:t>
            </a:r>
            <a:endParaRPr lang="en-US" sz="145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450" dirty="0"/>
              <a:t>	*pre-screenings </a:t>
            </a:r>
            <a:r>
              <a:rPr lang="en-US" sz="1450" dirty="0" smtClean="0"/>
              <a:t>held: Monday, March 25 – Sunday, March 31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450" dirty="0"/>
              <a:t>	*post-screenings </a:t>
            </a:r>
            <a:r>
              <a:rPr lang="en-US" sz="1450" dirty="0" smtClean="0"/>
              <a:t>held: Monday, May 13 – Sunday, May 19</a:t>
            </a:r>
            <a:endParaRPr lang="en-US" sz="1450" dirty="0"/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450" dirty="0"/>
              <a:t>	**Pre/Post-screening will be completed at the following branches: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450" dirty="0"/>
              <a:t>	Brooks Family YMCA / Williams Family YMCA / Winston Family YMCA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endParaRPr lang="en-US" sz="145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b="1" dirty="0"/>
              <a:t>HLC participants are able to also participate in Challenge and Recreational events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5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50" b="1" dirty="0"/>
              <a:t>HLC participant requirements: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450" dirty="0"/>
              <a:t>	1. Complete Pre-screening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450" dirty="0"/>
              <a:t>	2. Complete Post-screening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</a:pPr>
            <a:r>
              <a:rPr lang="en-US" sz="1450" dirty="0"/>
              <a:t>	</a:t>
            </a:r>
            <a:endParaRPr lang="en-US" altLang="en-US" sz="1400" b="1" dirty="0">
              <a:ea typeface="+mn-ea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9pPr>
          </a:lstStyle>
          <a:p>
            <a:fld id="{E7DF1512-CBE9-4DB3-9145-8BFEC986B0B1}" type="slidenum">
              <a:rPr lang="en-US" altLang="en-US" sz="800" smtClean="0">
                <a:solidFill>
                  <a:schemeClr val="tx2"/>
                </a:solidFill>
              </a:rPr>
              <a:pPr/>
              <a:t>2</a:t>
            </a:fld>
            <a:endParaRPr lang="en-US" altLang="en-US" sz="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042" y="454737"/>
            <a:ext cx="7753557" cy="8445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RESET activity cards</a:t>
            </a:r>
            <a:r>
              <a:rPr lang="en-US" dirty="0">
                <a:ea typeface="+mj-ea"/>
              </a:rPr>
              <a:t/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	</a:t>
            </a:r>
          </a:p>
        </p:txBody>
      </p:sp>
      <p:sp>
        <p:nvSpPr>
          <p:cNvPr id="901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9pPr>
          </a:lstStyle>
          <a:p>
            <a:fld id="{6448739C-7893-439C-9DBE-12B9C8A8AA19}" type="slidenum">
              <a:rPr lang="en-US" altLang="en-US" sz="800">
                <a:solidFill>
                  <a:schemeClr val="tx2"/>
                </a:solidFill>
              </a:rPr>
              <a:pPr/>
              <a:t>3</a:t>
            </a:fld>
            <a:endParaRPr lang="en-US" altLang="en-US" sz="80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3" y="1476853"/>
            <a:ext cx="7628351" cy="5096985"/>
          </a:xfrm>
        </p:spPr>
        <p:txBody>
          <a:bodyPr/>
          <a:lstStyle/>
          <a:p>
            <a:pPr marL="0" indent="0"/>
            <a:r>
              <a:rPr lang="en-US" sz="1600" b="1" dirty="0" smtClean="0"/>
              <a:t>Along with the FREE month of membership …</a:t>
            </a:r>
          </a:p>
          <a:p>
            <a:pPr marL="0" indent="0"/>
            <a:endParaRPr lang="en-US" sz="1600" b="1" dirty="0"/>
          </a:p>
          <a:p>
            <a:pPr marL="0" indent="0"/>
            <a:r>
              <a:rPr lang="en-US" sz="1600" b="1" dirty="0" smtClean="0"/>
              <a:t>HLC </a:t>
            </a:r>
            <a:r>
              <a:rPr lang="en-US" sz="1600" b="1" dirty="0"/>
              <a:t>participants will receive 14 complimentary Guest Visits to complete </a:t>
            </a:r>
            <a:r>
              <a:rPr lang="en-US" sz="1600" b="1" dirty="0" smtClean="0"/>
              <a:t>the Y related activities on the RESET Activity </a:t>
            </a:r>
            <a:r>
              <a:rPr lang="en-US" sz="1600" b="1" dirty="0"/>
              <a:t>card</a:t>
            </a: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Card will have </a:t>
            </a:r>
            <a:r>
              <a:rPr lang="en-US" sz="1600" dirty="0" smtClean="0"/>
              <a:t>24 </a:t>
            </a:r>
            <a:r>
              <a:rPr lang="en-US" sz="1600" dirty="0"/>
              <a:t>different activities that </a:t>
            </a:r>
            <a:r>
              <a:rPr lang="en-US" sz="1600" dirty="0" smtClean="0"/>
              <a:t>can be completed inside and outside the walls of the Y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12 </a:t>
            </a:r>
            <a:r>
              <a:rPr lang="en-US" sz="1600" dirty="0"/>
              <a:t>of the </a:t>
            </a:r>
            <a:r>
              <a:rPr lang="en-US" sz="1600" dirty="0" smtClean="0"/>
              <a:t>24 </a:t>
            </a:r>
            <a:r>
              <a:rPr lang="en-US" sz="1600" dirty="0"/>
              <a:t>activities must be </a:t>
            </a:r>
            <a:r>
              <a:rPr lang="en-US" sz="1600" dirty="0" smtClean="0"/>
              <a:t>completed (50%)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Card must be turned in at Post-Screening to earn </a:t>
            </a:r>
            <a:r>
              <a:rPr lang="en-US" sz="1600" dirty="0" smtClean="0"/>
              <a:t>points</a:t>
            </a:r>
          </a:p>
          <a:p>
            <a:pPr marL="0" indent="0"/>
            <a:endParaRPr lang="en-US" sz="1600" dirty="0"/>
          </a:p>
          <a:p>
            <a:pPr marL="0" indent="0"/>
            <a:r>
              <a:rPr lang="en-US" sz="1600" dirty="0" smtClean="0"/>
              <a:t>**RESET Cards are completed on the honor system</a:t>
            </a:r>
          </a:p>
          <a:p>
            <a:pPr marL="0" indent="0"/>
            <a:r>
              <a:rPr lang="en-US" sz="1600" dirty="0" smtClean="0"/>
              <a:t>**One month membership redeemed during month of April</a:t>
            </a:r>
          </a:p>
          <a:p>
            <a:pPr marL="0" indent="0"/>
            <a:r>
              <a:rPr lang="en-US" sz="1600" dirty="0" smtClean="0"/>
              <a:t>**14 Healthy Living Challenge punch card visits used between </a:t>
            </a:r>
          </a:p>
          <a:p>
            <a:pPr marL="0" indent="0"/>
            <a:r>
              <a:rPr lang="en-US" sz="1600" dirty="0"/>
              <a:t> </a:t>
            </a:r>
            <a:r>
              <a:rPr lang="en-US" sz="1600" dirty="0" smtClean="0"/>
              <a:t>   May 1 – May 12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328613"/>
            <a:ext cx="8374062" cy="57182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47920"/>
                </a:solidFill>
                <a:ea typeface="+mj-ea"/>
              </a:rPr>
              <a:t>2024 First Coast Games – Healthy Living Challenge</a:t>
            </a:r>
            <a:br>
              <a:rPr lang="en-US" dirty="0" smtClean="0">
                <a:solidFill>
                  <a:srgbClr val="F47920"/>
                </a:solidFill>
                <a:ea typeface="+mj-ea"/>
              </a:rPr>
            </a:br>
            <a:r>
              <a:rPr lang="en-US" dirty="0">
                <a:solidFill>
                  <a:srgbClr val="F47920"/>
                </a:solidFill>
              </a:rPr>
              <a:t/>
            </a:r>
            <a:br>
              <a:rPr lang="en-US" dirty="0">
                <a:solidFill>
                  <a:srgbClr val="F47920"/>
                </a:solidFill>
              </a:rPr>
            </a:br>
            <a:r>
              <a:rPr lang="en-US" dirty="0" smtClean="0">
                <a:solidFill>
                  <a:srgbClr val="F47920"/>
                </a:solidFill>
              </a:rPr>
              <a:t/>
            </a:r>
            <a:br>
              <a:rPr lang="en-US" dirty="0" smtClean="0">
                <a:solidFill>
                  <a:srgbClr val="F47920"/>
                </a:solidFill>
              </a:rPr>
            </a:br>
            <a:r>
              <a:rPr lang="en-US" dirty="0" smtClean="0">
                <a:solidFill>
                  <a:srgbClr val="F47920"/>
                </a:solidFill>
              </a:rPr>
              <a:t/>
            </a:r>
            <a:br>
              <a:rPr lang="en-US" dirty="0" smtClean="0">
                <a:solidFill>
                  <a:srgbClr val="F47920"/>
                </a:solidFill>
              </a:rPr>
            </a:br>
            <a:r>
              <a:rPr lang="en-US" dirty="0">
                <a:solidFill>
                  <a:srgbClr val="F47920"/>
                </a:solidFill>
              </a:rPr>
              <a:t/>
            </a:r>
            <a:br>
              <a:rPr lang="en-US" dirty="0">
                <a:solidFill>
                  <a:srgbClr val="F47920"/>
                </a:solidFill>
              </a:rPr>
            </a:br>
            <a:r>
              <a:rPr lang="en-US" dirty="0" smtClean="0">
                <a:solidFill>
                  <a:srgbClr val="F47920"/>
                </a:solidFill>
              </a:rPr>
              <a:t>           </a:t>
            </a:r>
            <a:r>
              <a:rPr lang="en-US" sz="3600" dirty="0" smtClean="0">
                <a:solidFill>
                  <a:srgbClr val="F47920"/>
                </a:solidFill>
              </a:rPr>
              <a:t>ways to engage…</a:t>
            </a:r>
            <a:endParaRPr lang="en-US" sz="3600" dirty="0">
              <a:solidFill>
                <a:srgbClr val="F47920"/>
              </a:solidFill>
            </a:endParaRP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1CD1F-4356-4B08-9AE4-8F35241B0826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 pitchFamily="34" charset="0"/>
                <a:ea typeface="ＭＳ Ｐゴシック" pitchFamily="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 pitchFamily="34" charset="0"/>
              <a:ea typeface="ＭＳ Ｐゴシック" pitchFamily="6" charset="-128"/>
            </a:endParaRPr>
          </a:p>
        </p:txBody>
      </p:sp>
      <p:sp>
        <p:nvSpPr>
          <p:cNvPr id="4" name="AutoShape 2" descr="YMCA 3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7387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056" y="327493"/>
            <a:ext cx="8374062" cy="844550"/>
          </a:xfrm>
        </p:spPr>
        <p:txBody>
          <a:bodyPr/>
          <a:lstStyle/>
          <a:p>
            <a:r>
              <a:rPr lang="en-US" dirty="0" smtClean="0"/>
              <a:t>RESET activity </a:t>
            </a:r>
            <a:r>
              <a:rPr lang="en-US" dirty="0"/>
              <a:t>card</a:t>
            </a:r>
            <a:br>
              <a:rPr lang="en-US" dirty="0"/>
            </a:br>
            <a:r>
              <a:rPr lang="en-US" dirty="0"/>
              <a:t>&amp; FCG HLC guest pass </a:t>
            </a:r>
            <a:r>
              <a:rPr lang="en-US" b="0" i="1" dirty="0"/>
              <a:t>- </a:t>
            </a:r>
            <a:r>
              <a:rPr lang="en-US" b="0" i="1" dirty="0">
                <a:solidFill>
                  <a:srgbClr val="00AB95"/>
                </a:solidFill>
              </a:rPr>
              <a:t>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D8F5B-F77D-486B-B757-944DCC38F51E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7087" y="2735913"/>
            <a:ext cx="3639058" cy="20576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" y="1172043"/>
            <a:ext cx="4015868" cy="510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7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28613"/>
            <a:ext cx="8020653" cy="66634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47920"/>
                </a:solidFill>
                <a:ea typeface="+mj-ea"/>
              </a:rPr>
              <a:t>Y360 – Virtual platform</a:t>
            </a:r>
            <a:endParaRPr lang="en-US" dirty="0">
              <a:solidFill>
                <a:srgbClr val="F47920"/>
              </a:solidFill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068778"/>
            <a:ext cx="8316913" cy="328250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All rostered HLC participants will receive complimentary subscription during the Healthy Living Challenge</a:t>
            </a:r>
          </a:p>
          <a:p>
            <a:pPr marL="0" indent="0"/>
            <a:endParaRPr lang="en-US" sz="2400" dirty="0"/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837" y="6430169"/>
            <a:ext cx="409575" cy="217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1CD1F-4356-4B08-9AE4-8F35241B0826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 pitchFamily="34" charset="0"/>
                <a:ea typeface="ＭＳ Ｐゴシック" pitchFamily="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 pitchFamily="34" charset="0"/>
              <a:ea typeface="ＭＳ Ｐゴシック" pitchFamily="6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204" y="2922375"/>
            <a:ext cx="3968238" cy="2433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837" y="2495088"/>
            <a:ext cx="3288059" cy="328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85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613" y="328613"/>
            <a:ext cx="8374062" cy="571822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47920"/>
                </a:solidFill>
                <a:ea typeface="+mj-ea"/>
              </a:rPr>
              <a:t>First coast </a:t>
            </a:r>
            <a:r>
              <a:rPr lang="en-US" dirty="0" err="1" smtClean="0">
                <a:solidFill>
                  <a:srgbClr val="F47920"/>
                </a:solidFill>
                <a:ea typeface="+mj-ea"/>
              </a:rPr>
              <a:t>Ymca</a:t>
            </a:r>
            <a:r>
              <a:rPr lang="en-US" dirty="0" smtClean="0">
                <a:solidFill>
                  <a:srgbClr val="F47920"/>
                </a:solidFill>
                <a:ea typeface="+mj-ea"/>
              </a:rPr>
              <a:t> – running groups</a:t>
            </a:r>
            <a:br>
              <a:rPr lang="en-US" dirty="0" smtClean="0">
                <a:solidFill>
                  <a:srgbClr val="F47920"/>
                </a:solidFill>
                <a:ea typeface="+mj-ea"/>
              </a:rPr>
            </a:br>
            <a:r>
              <a:rPr lang="en-US" dirty="0">
                <a:solidFill>
                  <a:srgbClr val="F47920"/>
                </a:solidFill>
              </a:rPr>
              <a:t/>
            </a:r>
            <a:br>
              <a:rPr lang="en-US" dirty="0">
                <a:solidFill>
                  <a:srgbClr val="F47920"/>
                </a:solidFill>
              </a:rPr>
            </a:br>
            <a:r>
              <a:rPr lang="en-US" dirty="0" smtClean="0">
                <a:solidFill>
                  <a:srgbClr val="F47920"/>
                </a:solidFill>
              </a:rPr>
              <a:t>Locations: days / times</a:t>
            </a:r>
            <a:br>
              <a:rPr lang="en-US" dirty="0" smtClean="0">
                <a:solidFill>
                  <a:srgbClr val="F47920"/>
                </a:solidFill>
              </a:rPr>
            </a:br>
            <a:r>
              <a:rPr lang="en-US" dirty="0">
                <a:solidFill>
                  <a:srgbClr val="F47920"/>
                </a:solidFill>
              </a:rPr>
              <a:t/>
            </a:r>
            <a:br>
              <a:rPr lang="en-US" dirty="0">
                <a:solidFill>
                  <a:srgbClr val="F47920"/>
                </a:solidFill>
              </a:rPr>
            </a:br>
            <a:r>
              <a:rPr lang="en-US" sz="2000" dirty="0" smtClean="0">
                <a:solidFill>
                  <a:srgbClr val="DD5828"/>
                </a:solidFill>
              </a:rPr>
              <a:t>Baptist North: Mon/Wed @ 5:30pm</a:t>
            </a:r>
            <a:br>
              <a:rPr lang="en-US" sz="2000" dirty="0" smtClean="0">
                <a:solidFill>
                  <a:srgbClr val="DD5828"/>
                </a:solidFill>
              </a:rPr>
            </a:br>
            <a:r>
              <a:rPr lang="en-US" sz="2000" dirty="0">
                <a:solidFill>
                  <a:srgbClr val="DD5828"/>
                </a:solidFill>
              </a:rPr>
              <a:t/>
            </a:r>
            <a:br>
              <a:rPr lang="en-US" sz="2000" dirty="0">
                <a:solidFill>
                  <a:srgbClr val="DD5828"/>
                </a:solidFill>
              </a:rPr>
            </a:br>
            <a:r>
              <a:rPr lang="en-US" sz="2000" dirty="0" smtClean="0">
                <a:solidFill>
                  <a:srgbClr val="DD5828"/>
                </a:solidFill>
              </a:rPr>
              <a:t>Brooks: wed @ 6:30pm / sat @ </a:t>
            </a:r>
            <a:r>
              <a:rPr lang="en-US" sz="2000" dirty="0" smtClean="0">
                <a:solidFill>
                  <a:srgbClr val="DD5828"/>
                </a:solidFill>
              </a:rPr>
              <a:t>7Am</a:t>
            </a:r>
            <a:r>
              <a:rPr lang="en-US" sz="2000" dirty="0" smtClean="0">
                <a:solidFill>
                  <a:srgbClr val="DD5828"/>
                </a:solidFill>
              </a:rPr>
              <a:t/>
            </a:r>
            <a:br>
              <a:rPr lang="en-US" sz="2000" dirty="0" smtClean="0">
                <a:solidFill>
                  <a:srgbClr val="DD5828"/>
                </a:solidFill>
              </a:rPr>
            </a:br>
            <a:r>
              <a:rPr lang="en-US" sz="2000" dirty="0">
                <a:solidFill>
                  <a:srgbClr val="DD5828"/>
                </a:solidFill>
              </a:rPr>
              <a:t/>
            </a:r>
            <a:br>
              <a:rPr lang="en-US" sz="2000" dirty="0">
                <a:solidFill>
                  <a:srgbClr val="DD5828"/>
                </a:solidFill>
              </a:rPr>
            </a:br>
            <a:r>
              <a:rPr lang="en-US" sz="2000" dirty="0" smtClean="0">
                <a:solidFill>
                  <a:srgbClr val="DD5828"/>
                </a:solidFill>
              </a:rPr>
              <a:t>Brown:</a:t>
            </a:r>
            <a:r>
              <a:rPr lang="en-US" sz="2000" dirty="0">
                <a:solidFill>
                  <a:srgbClr val="DD5828"/>
                </a:solidFill>
              </a:rPr>
              <a:t> </a:t>
            </a:r>
            <a:r>
              <a:rPr lang="en-US" sz="2000" dirty="0" smtClean="0">
                <a:solidFill>
                  <a:srgbClr val="DD5828"/>
                </a:solidFill>
              </a:rPr>
              <a:t>Wed @ 5:15PM / Sat @ 8:15am</a:t>
            </a:r>
            <a:br>
              <a:rPr lang="en-US" sz="2000" dirty="0" smtClean="0">
                <a:solidFill>
                  <a:srgbClr val="DD5828"/>
                </a:solidFill>
              </a:rPr>
            </a:br>
            <a:r>
              <a:rPr lang="en-US" sz="2000" dirty="0">
                <a:solidFill>
                  <a:srgbClr val="DD5828"/>
                </a:solidFill>
              </a:rPr>
              <a:t/>
            </a:r>
            <a:br>
              <a:rPr lang="en-US" sz="2000" dirty="0">
                <a:solidFill>
                  <a:srgbClr val="DD5828"/>
                </a:solidFill>
              </a:rPr>
            </a:br>
            <a:r>
              <a:rPr lang="en-US" sz="2000" dirty="0" smtClean="0">
                <a:solidFill>
                  <a:srgbClr val="DD5828"/>
                </a:solidFill>
              </a:rPr>
              <a:t>Winston: </a:t>
            </a:r>
            <a:r>
              <a:rPr lang="en-US" sz="2000" dirty="0" err="1" smtClean="0">
                <a:solidFill>
                  <a:srgbClr val="DD5828"/>
                </a:solidFill>
              </a:rPr>
              <a:t>tues</a:t>
            </a:r>
            <a:r>
              <a:rPr lang="en-US" sz="2000" dirty="0" smtClean="0">
                <a:solidFill>
                  <a:srgbClr val="DD5828"/>
                </a:solidFill>
              </a:rPr>
              <a:t>/Thurs @ 6pm</a:t>
            </a:r>
            <a:endParaRPr lang="en-US" sz="3600" dirty="0">
              <a:solidFill>
                <a:srgbClr val="DD5828"/>
              </a:solidFill>
            </a:endParaRP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E1CD1F-4356-4B08-9AE4-8F35241B0826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464847"/>
                </a:solidFill>
                <a:effectLst/>
                <a:uLnTx/>
                <a:uFillTx/>
                <a:latin typeface="Verdana" pitchFamily="34" charset="0"/>
                <a:ea typeface="ＭＳ Ｐゴシック" pitchFamily="6" charset="-128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800" b="0" i="0" u="none" strike="noStrike" kern="1200" cap="none" spc="0" normalizeH="0" baseline="0" noProof="0" dirty="0">
              <a:ln>
                <a:noFill/>
              </a:ln>
              <a:solidFill>
                <a:srgbClr val="464847"/>
              </a:solidFill>
              <a:effectLst/>
              <a:uLnTx/>
              <a:uFillTx/>
              <a:latin typeface="Verdana" pitchFamily="34" charset="0"/>
              <a:ea typeface="ＭＳ Ｐゴシック" pitchFamily="6" charset="-128"/>
            </a:endParaRPr>
          </a:p>
        </p:txBody>
      </p:sp>
      <p:sp>
        <p:nvSpPr>
          <p:cNvPr id="4" name="AutoShape 2" descr="YMCA 3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ＭＳ Ｐゴシック" pitchFamily="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0854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837" y="328613"/>
            <a:ext cx="8020653" cy="66634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47920"/>
                </a:solidFill>
                <a:ea typeface="+mj-ea"/>
              </a:rPr>
              <a:t>Team scoring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37" y="1068778"/>
            <a:ext cx="8316913" cy="3282505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Completed </a:t>
            </a:r>
            <a:r>
              <a:rPr lang="en-US" b="1" dirty="0"/>
              <a:t>Pre-Screening: </a:t>
            </a:r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pt./participant (</a:t>
            </a:r>
            <a:r>
              <a:rPr lang="en-US" b="1" i="1" dirty="0"/>
              <a:t>max </a:t>
            </a:r>
            <a:r>
              <a:rPr lang="en-US" b="1" i="1" dirty="0" smtClean="0"/>
              <a:t>20 </a:t>
            </a:r>
            <a:r>
              <a:rPr lang="en-US" b="1" i="1" dirty="0"/>
              <a:t>pts.</a:t>
            </a:r>
            <a:r>
              <a:rPr lang="en-US" dirty="0"/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Completed Post-Screening: </a:t>
            </a:r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/>
              <a:t>pt./participant (</a:t>
            </a:r>
            <a:r>
              <a:rPr lang="en-US" b="1" i="1" dirty="0"/>
              <a:t>max 4</a:t>
            </a:r>
            <a:r>
              <a:rPr lang="en-US" b="1" i="1" dirty="0" smtClean="0"/>
              <a:t>0 </a:t>
            </a:r>
            <a:r>
              <a:rPr lang="en-US" b="1" i="1" dirty="0"/>
              <a:t>pts.</a:t>
            </a:r>
            <a:r>
              <a:rPr lang="en-US" dirty="0"/>
              <a:t>)</a:t>
            </a:r>
          </a:p>
          <a:p>
            <a:pPr marL="0" indent="0"/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AB95"/>
                </a:solidFill>
              </a:rPr>
              <a:t>Total Possible Points: </a:t>
            </a:r>
            <a:r>
              <a:rPr lang="en-US" sz="2400" b="1" dirty="0" smtClean="0">
                <a:solidFill>
                  <a:srgbClr val="00AB95"/>
                </a:solidFill>
              </a:rPr>
              <a:t>60</a:t>
            </a:r>
            <a:endParaRPr lang="en-US" sz="2400" b="1" dirty="0">
              <a:solidFill>
                <a:srgbClr val="00AB95"/>
              </a:solidFill>
            </a:endParaRPr>
          </a:p>
          <a:p>
            <a:endParaRPr lang="en-US" sz="2400" dirty="0"/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350837" y="6430169"/>
            <a:ext cx="409575" cy="217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9pPr>
          </a:lstStyle>
          <a:p>
            <a:fld id="{8DE1CD1F-4356-4B08-9AE4-8F35241B0826}" type="slidenum">
              <a:rPr lang="en-US" altLang="en-US" sz="800">
                <a:solidFill>
                  <a:schemeClr val="tx2"/>
                </a:solidFill>
              </a:rPr>
              <a:pPr/>
              <a:t>8</a:t>
            </a:fld>
            <a:endParaRPr lang="en-US" altLang="en-US" sz="800" dirty="0">
              <a:solidFill>
                <a:schemeClr val="tx2"/>
              </a:solidFill>
            </a:endParaRPr>
          </a:p>
        </p:txBody>
      </p:sp>
      <p:sp>
        <p:nvSpPr>
          <p:cNvPr id="4" name="AutoShape 2" descr="YMCA 36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50838" y="328613"/>
            <a:ext cx="8650657" cy="50266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Overall Individual </a:t>
            </a:r>
          </a:p>
        </p:txBody>
      </p:sp>
      <p:sp>
        <p:nvSpPr>
          <p:cNvPr id="88066" name="Content Placeholder 7"/>
          <p:cNvSpPr>
            <a:spLocks noGrp="1"/>
          </p:cNvSpPr>
          <p:nvPr>
            <p:ph idx="1"/>
          </p:nvPr>
        </p:nvSpPr>
        <p:spPr>
          <a:xfrm>
            <a:off x="504497" y="1086756"/>
            <a:ext cx="8185478" cy="5269594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2400" b="1" dirty="0">
                <a:solidFill>
                  <a:srgbClr val="00AB95"/>
                </a:solidFill>
                <a:latin typeface="+mj-lt"/>
              </a:rPr>
              <a:t>Categories: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 Body Weight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% Body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Fat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0" indent="0"/>
            <a:r>
              <a:rPr lang="en-US" sz="2400" b="1" dirty="0">
                <a:solidFill>
                  <a:srgbClr val="00AB95"/>
                </a:solidFill>
                <a:latin typeface="+mj-lt"/>
              </a:rPr>
              <a:t>*Prizes for each category: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Overall winner in each category will receive:</a:t>
            </a:r>
          </a:p>
          <a:p>
            <a:pPr marL="0" indent="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*2 month Adult or Family FFC Membership</a:t>
            </a:r>
          </a:p>
          <a:p>
            <a:pPr marL="0" indent="0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	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*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Myzone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Switch </a:t>
            </a:r>
          </a:p>
          <a:p>
            <a:pPr marL="0" indent="0"/>
            <a:endParaRPr lang="en-US" sz="2000" dirty="0">
              <a:solidFill>
                <a:srgbClr val="008181"/>
              </a:solidFill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8181"/>
              </a:solidFill>
              <a:latin typeface="+mj-lt"/>
            </a:endParaRPr>
          </a:p>
          <a:p>
            <a:pPr algn="ctr"/>
            <a:endParaRPr lang="en-US" sz="2000" dirty="0">
              <a:solidFill>
                <a:srgbClr val="008181"/>
              </a:solidFill>
              <a:latin typeface="+mj-lt"/>
            </a:endParaRPr>
          </a:p>
        </p:txBody>
      </p:sp>
      <p:sp>
        <p:nvSpPr>
          <p:cNvPr id="88067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6" charset="-128"/>
              </a:defRPr>
            </a:lvl9pPr>
          </a:lstStyle>
          <a:p>
            <a:fld id="{0FD41103-214A-4EF7-AF5B-8FF60E4DDB16}" type="slidenum">
              <a:rPr lang="en-US" altLang="en-US" sz="800">
                <a:solidFill>
                  <a:schemeClr val="tx2"/>
                </a:solidFill>
              </a:rPr>
              <a:pPr/>
              <a:t>9</a:t>
            </a:fld>
            <a:endParaRPr lang="en-US" altLang="en-US" sz="80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704" y="4498206"/>
            <a:ext cx="1764944" cy="1764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134" y="4082342"/>
            <a:ext cx="2684207" cy="268420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014 FCG HLC PPT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YMCA-Red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YMCA-Purpl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Y-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YMCA-Blue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YMCA-Green">
  <a:themeElements>
    <a:clrScheme name="Y-PowerPoint">
      <a:dk1>
        <a:srgbClr val="000000"/>
      </a:dk1>
      <a:lt1>
        <a:srgbClr val="FFFFFF"/>
      </a:lt1>
      <a:dk2>
        <a:srgbClr val="464847"/>
      </a:dk2>
      <a:lt2>
        <a:srgbClr val="FFFFFF"/>
      </a:lt2>
      <a:accent1>
        <a:srgbClr val="F47920"/>
      </a:accent1>
      <a:accent2>
        <a:srgbClr val="ED1C24"/>
      </a:accent2>
      <a:accent3>
        <a:srgbClr val="92278F"/>
      </a:accent3>
      <a:accent4>
        <a:srgbClr val="0089D0"/>
      </a:accent4>
      <a:accent5>
        <a:srgbClr val="01A490"/>
      </a:accent5>
      <a:accent6>
        <a:srgbClr val="464847"/>
      </a:accent6>
      <a:hlink>
        <a:srgbClr val="007CBC"/>
      </a:hlink>
      <a:folHlink>
        <a:srgbClr val="01A490"/>
      </a:folHlink>
    </a:clrScheme>
    <a:fontScheme name="Office Theme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pitchFamily="64" charset="0"/>
            <a:ea typeface="ＭＳ Ｐゴシック" pitchFamily="64" charset="-128"/>
            <a:cs typeface="ＭＳ Ｐゴシック" pitchFamily="64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2014 FCG HLC PPT</Template>
  <TotalTime>691</TotalTime>
  <Words>580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Verdana</vt:lpstr>
      <vt:lpstr>2014 FCG HLC PPT</vt:lpstr>
      <vt:lpstr>YMCA-Red</vt:lpstr>
      <vt:lpstr>YMCA-Purple</vt:lpstr>
      <vt:lpstr>YMCA-Blue</vt:lpstr>
      <vt:lpstr>YMCA-Green</vt:lpstr>
      <vt:lpstr>FIRST COAST GAMES 2024 Healthy Living Challenge </vt:lpstr>
      <vt:lpstr>overview</vt:lpstr>
      <vt:lpstr>RESET activity cards  </vt:lpstr>
      <vt:lpstr>2024 First Coast Games – Healthy Living Challenge                ways to engage…</vt:lpstr>
      <vt:lpstr>RESET activity card &amp; FCG HLC guest pass - SAMPLEs</vt:lpstr>
      <vt:lpstr>Y360 – Virtual platform</vt:lpstr>
      <vt:lpstr>First coast Ymca – running groups  Locations: days / times  Baptist North: Mon/Wed @ 5:30pm  Brooks: wed @ 6:30pm / sat @ 7Am  Brown: Wed @ 5:15PM / Sat @ 8:15am  Winston: tues/Thurs @ 6pm</vt:lpstr>
      <vt:lpstr>Team scoring</vt:lpstr>
      <vt:lpstr>Overall Individual </vt:lpstr>
      <vt:lpstr>First Coast Games Facebook Page</vt:lpstr>
      <vt:lpstr>First Coast Games FaceBook Page</vt:lpstr>
      <vt:lpstr>On behalf of the First Coast Games Team, we hope you look forward to the Healthy Living Challenge!  Questions?  Contact Dana Troeger at dtroeger@fcymca.org or Tim Burrows at tburrows@fcymca.org </vt:lpstr>
    </vt:vector>
  </TitlesOfParts>
  <Company>YMCA Of Florida's First Coast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HEALTHY LIVING CHALLENGE</dc:title>
  <dc:creator>Georgette Butler</dc:creator>
  <cp:lastModifiedBy>Tim Burrows</cp:lastModifiedBy>
  <cp:revision>64</cp:revision>
  <cp:lastPrinted>2022-11-08T16:36:36Z</cp:lastPrinted>
  <dcterms:created xsi:type="dcterms:W3CDTF">2014-03-11T16:28:50Z</dcterms:created>
  <dcterms:modified xsi:type="dcterms:W3CDTF">2024-02-28T18:44:01Z</dcterms:modified>
</cp:coreProperties>
</file>